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9" r:id="rId2"/>
  </p:sldIdLst>
  <p:sldSz cx="7559675" cy="10691813"/>
  <p:notesSz cx="6858000" cy="9144000"/>
  <p:embeddedFontLst>
    <p:embeddedFont>
      <p:font typeface="Söhne" panose="020B0503030202060203" pitchFamily="34" charset="0"/>
      <p:regular r:id="rId3"/>
    </p:embeddedFont>
    <p:embeddedFont>
      <p:font typeface="Söhne Breit Extrafett" panose="020B0A05030202060203" pitchFamily="34" charset="0"/>
      <p:bold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613"/>
    <a:srgbClr val="E40313"/>
    <a:srgbClr val="23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>
        <p:scale>
          <a:sx n="100" d="100"/>
          <a:sy n="100" d="100"/>
        </p:scale>
        <p:origin x="2310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HM Titel und Inhalt Se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7559675" cy="34069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2" name="Rechteck 1"/>
          <p:cNvSpPr/>
          <p:nvPr userDrawn="1"/>
        </p:nvSpPr>
        <p:spPr>
          <a:xfrm>
            <a:off x="316" y="9359834"/>
            <a:ext cx="7559675" cy="1331979"/>
          </a:xfrm>
          <a:prstGeom prst="rect">
            <a:avLst/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37" y="9359834"/>
            <a:ext cx="2770638" cy="133197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8" y="9848388"/>
            <a:ext cx="1801372" cy="30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8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HM Titel und Inhalt Se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316" y="7148019"/>
            <a:ext cx="7559675" cy="3543794"/>
          </a:xfrm>
          <a:prstGeom prst="rect">
            <a:avLst/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186" y="4619194"/>
            <a:ext cx="2678307" cy="17816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851295" y="5414624"/>
            <a:ext cx="3216132" cy="276188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375623" y="7364487"/>
            <a:ext cx="253365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rgbClr val="E40313"/>
                </a:solidFill>
                <a:latin typeface="Söhne Breit Extrafett" panose="020B0A05030202060203" pitchFamily="34" charset="0"/>
                <a:ea typeface="+mn-ea"/>
                <a:cs typeface="+mn-cs"/>
              </a:rPr>
              <a:t>Bluhm Systeme GmbH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Zentrale: </a:t>
            </a:r>
            <a:r>
              <a:rPr lang="de-DE" sz="1200" b="0" i="0" u="none" strike="noStrike" kern="1200" baseline="30000" dirty="0" err="1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Maarweg</a:t>
            </a: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 33  /  D-53619 Rheinbreitbach</a:t>
            </a:r>
          </a:p>
          <a:p>
            <a:pPr marL="0" marR="0" lvl="0" indent="0" algn="l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T +49 (0) 2224 77 08 0  /  info@bluhmsysteme.com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bluhmsysteme.com</a:t>
            </a:r>
          </a:p>
        </p:txBody>
      </p:sp>
      <p:sp>
        <p:nvSpPr>
          <p:cNvPr id="7" name="Textfeld 6"/>
          <p:cNvSpPr txBox="1"/>
          <p:nvPr userDrawn="1"/>
        </p:nvSpPr>
        <p:spPr>
          <a:xfrm>
            <a:off x="375623" y="8204238"/>
            <a:ext cx="253365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rgbClr val="E40313"/>
                </a:solidFill>
                <a:latin typeface="Söhne Breit Extrafett" panose="020B0A05030202060203" pitchFamily="34" charset="0"/>
                <a:ea typeface="+mn-ea"/>
                <a:cs typeface="+mn-cs"/>
              </a:rPr>
              <a:t>Bluhm Systeme GmbH Österreich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 err="1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Rüstorf</a:t>
            </a: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 82  /  A-4690 Schwanenstadt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T +43 (0) 7673 49 72  /  info@bluhmsysteme.at 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Bluhmsysteme.at</a:t>
            </a:r>
          </a:p>
        </p:txBody>
      </p:sp>
      <p:sp>
        <p:nvSpPr>
          <p:cNvPr id="8" name="Textfeld 7"/>
          <p:cNvSpPr txBox="1"/>
          <p:nvPr userDrawn="1"/>
        </p:nvSpPr>
        <p:spPr>
          <a:xfrm>
            <a:off x="375623" y="9031290"/>
            <a:ext cx="253365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rgbClr val="E40313"/>
                </a:solidFill>
                <a:latin typeface="Söhne Breit Extrafett" panose="020B0A05030202060203" pitchFamily="34" charset="0"/>
                <a:ea typeface="+mn-ea"/>
                <a:cs typeface="+mn-cs"/>
              </a:rPr>
              <a:t>Bluhm Systeme GmbH Schweiz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 err="1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Industriestrasse</a:t>
            </a: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 24  /  CH-4658 Däniken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T +41 (0) 62 788 70 90/  info@bluhmsysteme.ch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Bluhmsysteme.ch </a:t>
            </a: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37" y="9359834"/>
            <a:ext cx="2770638" cy="133197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8" y="9848388"/>
            <a:ext cx="1801372" cy="30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6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ER 1_Titel und Inhalt Se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7559675" cy="34069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2" name="Rechteck 1"/>
          <p:cNvSpPr/>
          <p:nvPr userDrawn="1"/>
        </p:nvSpPr>
        <p:spPr>
          <a:xfrm>
            <a:off x="316" y="9359834"/>
            <a:ext cx="7559675" cy="1331979"/>
          </a:xfrm>
          <a:prstGeom prst="rect">
            <a:avLst/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8" y="9848388"/>
            <a:ext cx="1801372" cy="30480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122" y="9360000"/>
            <a:ext cx="2740158" cy="13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1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ER 1_Titel und Inhalt Se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8"/>
          <p:cNvSpPr/>
          <p:nvPr userDrawn="1"/>
        </p:nvSpPr>
        <p:spPr>
          <a:xfrm>
            <a:off x="360" y="8020080"/>
            <a:ext cx="7559280" cy="2671560"/>
          </a:xfrm>
          <a:prstGeom prst="rect">
            <a:avLst/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4186" y="4619194"/>
            <a:ext cx="2678307" cy="17816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851295" y="5414624"/>
            <a:ext cx="3216132" cy="276188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394673" y="8629871"/>
            <a:ext cx="2533650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rgbClr val="E40313"/>
                </a:solidFill>
                <a:latin typeface="Söhne Breit Extrafett" panose="020B0A05030202060203" pitchFamily="34" charset="0"/>
                <a:ea typeface="+mn-ea"/>
                <a:cs typeface="+mn-cs"/>
              </a:rPr>
              <a:t>Weber </a:t>
            </a:r>
            <a:r>
              <a:rPr lang="de-DE" sz="1200" b="0" i="0" u="none" strike="noStrike" kern="1200" baseline="30000" dirty="0" err="1">
                <a:solidFill>
                  <a:srgbClr val="E40313"/>
                </a:solidFill>
                <a:latin typeface="Söhne Breit Extrafett" panose="020B0A05030202060203" pitchFamily="34" charset="0"/>
                <a:ea typeface="+mn-ea"/>
                <a:cs typeface="+mn-cs"/>
              </a:rPr>
              <a:t>Marking</a:t>
            </a:r>
            <a:r>
              <a:rPr lang="de-DE" sz="1200" b="0" i="0" u="none" strike="noStrike" kern="1200" baseline="30000" dirty="0">
                <a:solidFill>
                  <a:srgbClr val="E40313"/>
                </a:solidFill>
                <a:latin typeface="Söhne Breit Extrafett" panose="020B0A05030202060203" pitchFamily="34" charset="0"/>
                <a:ea typeface="+mn-ea"/>
                <a:cs typeface="+mn-cs"/>
              </a:rPr>
              <a:t> Systems GmbH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 err="1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Maarweg</a:t>
            </a: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 33  /  D-53619 Rheinbreitbach</a:t>
            </a:r>
          </a:p>
          <a:p>
            <a:pPr marL="0" marR="0" lvl="0" indent="0" algn="l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T +49 (0) 2224 77 08 0  /  info@webermarking.de</a:t>
            </a:r>
          </a:p>
          <a:p>
            <a:pPr rtl="0">
              <a:lnSpc>
                <a:spcPts val="1300"/>
              </a:lnSpc>
            </a:pPr>
            <a:r>
              <a:rPr lang="de-DE" sz="1200" b="0" i="0" u="none" strike="noStrike" kern="1200" baseline="30000" dirty="0">
                <a:solidFill>
                  <a:schemeClr val="bg1"/>
                </a:solidFill>
                <a:latin typeface="Söhne" panose="020B0503030202060203" pitchFamily="34" charset="0"/>
                <a:ea typeface="+mn-ea"/>
                <a:cs typeface="+mn-cs"/>
              </a:rPr>
              <a:t>weber-marking.com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8" y="9848388"/>
            <a:ext cx="1801372" cy="30480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122" y="9365930"/>
            <a:ext cx="2740158" cy="13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7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58A3D-FD0D-4337-ADDF-3E1C62268C5A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07C72-0304-4281-9D88-1FC04654DE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316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4" r:id="rId2"/>
    <p:sldLayoutId id="2147483685" r:id="rId3"/>
    <p:sldLayoutId id="2147483686" r:id="rId4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hmsysteme.com/ocs/de-de/legi-air-2050-907-c-10915-p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71446" y="5325629"/>
            <a:ext cx="3594434" cy="35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1900"/>
              </a:lnSpc>
              <a:buFont typeface="Wingdings" panose="05000000000000000000" pitchFamily="2" charset="2"/>
              <a:buChar char="ü"/>
            </a:pPr>
            <a:r>
              <a:rPr lang="da-DK" sz="2000" baseline="30000" dirty="0">
                <a:latin typeface="Söhne" panose="020B0503030202060203" pitchFamily="34" charset="0"/>
              </a:rPr>
              <a:t>Lagersysteme – Direkt ohne Lieferzeit verfügbar</a:t>
            </a:r>
          </a:p>
          <a:p>
            <a:pPr marL="342900" indent="-342900">
              <a:lnSpc>
                <a:spcPts val="1900"/>
              </a:lnSpc>
              <a:buFont typeface="Wingdings" panose="05000000000000000000" pitchFamily="2" charset="2"/>
              <a:buChar char="ü"/>
            </a:pPr>
            <a:endParaRPr lang="da-DK" sz="2000" baseline="30000" dirty="0">
              <a:latin typeface="Söhne" panose="020B0503030202060203" pitchFamily="34" charset="0"/>
            </a:endParaRPr>
          </a:p>
          <a:p>
            <a:pPr marL="342900" indent="-342900">
              <a:lnSpc>
                <a:spcPts val="1900"/>
              </a:lnSpc>
              <a:buFont typeface="Wingdings" panose="05000000000000000000" pitchFamily="2" charset="2"/>
              <a:buChar char="ü"/>
            </a:pPr>
            <a:r>
              <a:rPr lang="da-DK" sz="2000" baseline="30000" dirty="0">
                <a:latin typeface="Söhne" panose="020B0503030202060203" pitchFamily="34" charset="0"/>
              </a:rPr>
              <a:t>Begrenzte Verfügbarkeit – nur solange der Vorrat reicht</a:t>
            </a:r>
          </a:p>
          <a:p>
            <a:pPr marL="342900" indent="-342900">
              <a:lnSpc>
                <a:spcPts val="1900"/>
              </a:lnSpc>
              <a:buFont typeface="Wingdings" panose="05000000000000000000" pitchFamily="2" charset="2"/>
              <a:buChar char="ü"/>
            </a:pPr>
            <a:endParaRPr lang="da-DK" sz="2000" baseline="30000" dirty="0">
              <a:latin typeface="Söhne" panose="020B0503030202060203" pitchFamily="34" charset="0"/>
            </a:endParaRPr>
          </a:p>
          <a:p>
            <a:pPr marL="342900" indent="-342900">
              <a:lnSpc>
                <a:spcPts val="1900"/>
              </a:lnSpc>
              <a:buFont typeface="Wingdings" panose="05000000000000000000" pitchFamily="2" charset="2"/>
              <a:buChar char="ü"/>
            </a:pPr>
            <a:r>
              <a:rPr lang="da-DK" sz="2000" baseline="30000" dirty="0">
                <a:latin typeface="Söhne" panose="020B0503030202060203" pitchFamily="34" charset="0"/>
              </a:rPr>
              <a:t>Ready-to-Start **</a:t>
            </a:r>
          </a:p>
          <a:p>
            <a:pPr>
              <a:lnSpc>
                <a:spcPts val="1900"/>
              </a:lnSpc>
            </a:pPr>
            <a:endParaRPr lang="da-DK" sz="2200" b="1" baseline="30000" dirty="0">
              <a:latin typeface="Söhne" panose="020B0503030202060203" pitchFamily="34" charset="0"/>
            </a:endParaRPr>
          </a:p>
          <a:p>
            <a:pPr>
              <a:lnSpc>
                <a:spcPts val="1900"/>
              </a:lnSpc>
            </a:pPr>
            <a:br>
              <a:rPr lang="da-DK" sz="2000" baseline="30000" dirty="0">
                <a:latin typeface="Söhne" panose="020B0503030202060203" pitchFamily="34" charset="0"/>
              </a:rPr>
            </a:br>
            <a:endParaRPr lang="da-DK" sz="2000" baseline="30000" dirty="0">
              <a:latin typeface="Söhne" panose="020B0503030202060203" pitchFamily="34" charset="0"/>
            </a:endParaRPr>
          </a:p>
          <a:p>
            <a:pPr>
              <a:lnSpc>
                <a:spcPts val="1300"/>
              </a:lnSpc>
            </a:pPr>
            <a:endParaRPr lang="da-DK" sz="1200" baseline="30000" dirty="0">
              <a:latin typeface="Söhne" panose="020B0503030202060203" pitchFamily="34" charset="0"/>
            </a:endParaRPr>
          </a:p>
          <a:p>
            <a:pPr>
              <a:lnSpc>
                <a:spcPts val="1300"/>
              </a:lnSpc>
            </a:pPr>
            <a:endParaRPr lang="da-DK" sz="1200" baseline="30000" dirty="0">
              <a:latin typeface="Söhne" panose="020B0503030202060203" pitchFamily="34" charset="0"/>
            </a:endParaRPr>
          </a:p>
          <a:p>
            <a:pPr>
              <a:lnSpc>
                <a:spcPts val="1300"/>
              </a:lnSpc>
            </a:pPr>
            <a:r>
              <a:rPr lang="da-DK" sz="1200" baseline="30000" dirty="0">
                <a:latin typeface="Söhne" panose="020B0503030202060203" pitchFamily="34" charset="0"/>
              </a:rPr>
              <a:t>* Netto zzgl. Mwst; nur solange der Vorrat reicht</a:t>
            </a:r>
          </a:p>
          <a:p>
            <a:pPr>
              <a:lnSpc>
                <a:spcPts val="1300"/>
              </a:lnSpc>
            </a:pPr>
            <a:r>
              <a:rPr lang="da-DK" sz="1200" baseline="30000" dirty="0">
                <a:latin typeface="Söhne" panose="020B0503030202060203" pitchFamily="34" charset="0"/>
              </a:rPr>
              <a:t>** Beinhaltet: Druck-Spende-System, Halter</a:t>
            </a:r>
            <a:r>
              <a:rPr lang="da-DK" sz="1200" dirty="0">
                <a:latin typeface="Söhne" panose="020B0503030202060203" pitchFamily="34" charset="0"/>
              </a:rPr>
              <a:t> </a:t>
            </a:r>
            <a:r>
              <a:rPr lang="da-DK" sz="1200" baseline="30000" dirty="0">
                <a:latin typeface="Söhne" panose="020B0503030202060203" pitchFamily="34" charset="0"/>
              </a:rPr>
              <a:t>Lichtschranke und</a:t>
            </a:r>
            <a:r>
              <a:rPr lang="da-DK" sz="1200" dirty="0">
                <a:latin typeface="Söhne" panose="020B0503030202060203" pitchFamily="34" charset="0"/>
              </a:rPr>
              <a:t> </a:t>
            </a:r>
            <a:r>
              <a:rPr lang="da-DK" sz="1200" baseline="30000" dirty="0">
                <a:latin typeface="Söhne" panose="020B0503030202060203" pitchFamily="34" charset="0"/>
              </a:rPr>
              <a:t>Reflektor,  Start-up Kit (4 Rollen Etikettenmaterial, 1 Applikatorplatte gebohrt für</a:t>
            </a:r>
            <a:r>
              <a:rPr lang="da-DK" sz="1200" dirty="0">
                <a:latin typeface="Söhne" panose="020B0503030202060203" pitchFamily="34" charset="0"/>
              </a:rPr>
              <a:t> </a:t>
            </a:r>
            <a:r>
              <a:rPr lang="da-DK" sz="1200" baseline="30000" dirty="0">
                <a:latin typeface="Söhne" panose="020B0503030202060203" pitchFamily="34" charset="0"/>
              </a:rPr>
              <a:t> Etikettenmaterial); inkl. Lieferung </a:t>
            </a:r>
            <a:r>
              <a:rPr lang="da-DK" sz="1200" baseline="30000">
                <a:latin typeface="Söhne" panose="020B0503030202060203" pitchFamily="34" charset="0"/>
              </a:rPr>
              <a:t>frei Haus</a:t>
            </a:r>
            <a:endParaRPr lang="de-DE" baseline="30000" dirty="0"/>
          </a:p>
        </p:txBody>
      </p:sp>
      <p:sp>
        <p:nvSpPr>
          <p:cNvPr id="16" name="Rechteck 15"/>
          <p:cNvSpPr/>
          <p:nvPr/>
        </p:nvSpPr>
        <p:spPr>
          <a:xfrm>
            <a:off x="0" y="7278197"/>
            <a:ext cx="3581400" cy="43815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latin typeface="Söhne Breit Extrafett" panose="020B0A05030202060203" pitchFamily="34" charset="0"/>
              </a:rPr>
              <a:t>Sonderpreis 5.899 €*</a:t>
            </a:r>
            <a:endParaRPr lang="de-DE" dirty="0">
              <a:latin typeface="Söhne Breit Extrafett" panose="020B0A05030202060203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7559676" cy="3396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391886" y="3509095"/>
            <a:ext cx="6036415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700" dirty="0" err="1">
                <a:latin typeface="Söhne Breit Extrafett" panose="020B0A05030202060203" pitchFamily="34" charset="0"/>
              </a:rPr>
              <a:t>Legi</a:t>
            </a:r>
            <a:r>
              <a:rPr lang="de-DE" sz="4700" dirty="0">
                <a:latin typeface="Söhne Breit Extrafett" panose="020B0A05030202060203" pitchFamily="34" charset="0"/>
              </a:rPr>
              <a:t>-Air 2050</a:t>
            </a:r>
          </a:p>
          <a:p>
            <a:r>
              <a:rPr lang="de-DE" sz="2000" dirty="0">
                <a:latin typeface="Söhne Breit Extrafett" panose="020B0A05030202060203" pitchFamily="34" charset="0"/>
              </a:rPr>
              <a:t>mit Linear-Applikator</a:t>
            </a: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592612"/>
              </p:ext>
            </p:extLst>
          </p:nvPr>
        </p:nvGraphicFramePr>
        <p:xfrm>
          <a:off x="3865880" y="5249835"/>
          <a:ext cx="3327400" cy="3955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7400">
                  <a:extLst>
                    <a:ext uri="{9D8B030D-6E8A-4147-A177-3AD203B41FA5}">
                      <a16:colId xmlns:a16="http://schemas.microsoft.com/office/drawing/2014/main" val="2254540194"/>
                    </a:ext>
                  </a:extLst>
                </a:gridCol>
              </a:tblGrid>
              <a:tr h="884735"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de-DE" sz="900" dirty="0">
                          <a:solidFill>
                            <a:srgbClr val="E30613"/>
                          </a:solidFill>
                          <a:latin typeface="Söhne" panose="020B0503030202060203" pitchFamily="34" charset="0"/>
                        </a:rPr>
                        <a:t>Preiswertes</a:t>
                      </a:r>
                      <a:r>
                        <a:rPr lang="de-DE" sz="900" baseline="0" dirty="0">
                          <a:solidFill>
                            <a:srgbClr val="E30613"/>
                          </a:solidFill>
                          <a:latin typeface="Söhne" panose="020B0503030202060203" pitchFamily="34" charset="0"/>
                        </a:rPr>
                        <a:t> Einstiegsmodell mit bewährter Technik aus Großserienproduktion:</a:t>
                      </a:r>
                      <a:br>
                        <a:rPr lang="de-DE" sz="9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</a:br>
                      <a:r>
                        <a:rPr lang="de-DE" sz="9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P</a:t>
                      </a:r>
                      <a:r>
                        <a:rPr lang="de-DE" sz="900" b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erfekt</a:t>
                      </a:r>
                      <a:r>
                        <a:rPr lang="de-DE" sz="900" b="0" baseline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 für den Einstieg in die automatische Etikettierung oder für Produktionen mit kleineren und mittleren Stückzahlen.</a:t>
                      </a:r>
                      <a:endParaRPr lang="de-DE" sz="900" b="0" dirty="0">
                        <a:solidFill>
                          <a:schemeClr val="tx1"/>
                        </a:solidFill>
                        <a:latin typeface="Söhne" panose="020B050303020206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112948"/>
                  </a:ext>
                </a:extLst>
              </a:tr>
              <a:tr h="728606">
                <a:tc>
                  <a:txBody>
                    <a:bodyPr/>
                    <a:lstStyle/>
                    <a:p>
                      <a:pPr marL="285750" indent="-285750">
                        <a:buFont typeface="Calibri" panose="020F0502020204030204" pitchFamily="34" charset="0"/>
                        <a:buChar char="+"/>
                      </a:pPr>
                      <a:r>
                        <a:rPr lang="de-DE" sz="900" b="1" dirty="0">
                          <a:solidFill>
                            <a:srgbClr val="E40313"/>
                          </a:solidFill>
                          <a:latin typeface="Söhne" panose="020B0503030202060203" pitchFamily="34" charset="0"/>
                        </a:rPr>
                        <a:t>Einfache Integration:</a:t>
                      </a:r>
                      <a:br>
                        <a:rPr lang="de-DE" sz="9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</a:br>
                      <a:r>
                        <a:rPr lang="de-DE" sz="900" b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Die kompakte</a:t>
                      </a:r>
                      <a:r>
                        <a:rPr lang="de-DE" sz="900" b="0" baseline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 Bauweise, das geringe Basisgewicht und die einfache Aufhängung ermöglichen eine einfache Integration in verschiedenste Produktionslinien</a:t>
                      </a:r>
                      <a:endParaRPr lang="de-DE" sz="900" b="0" dirty="0">
                        <a:solidFill>
                          <a:schemeClr val="tx1"/>
                        </a:solidFill>
                        <a:latin typeface="Söhne" panose="020B050303020206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039585"/>
                  </a:ext>
                </a:extLst>
              </a:tr>
              <a:tr h="57247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+"/>
                        <a:tabLst/>
                        <a:defRPr/>
                      </a:pPr>
                      <a:r>
                        <a:rPr lang="de-DE" sz="900" b="1" kern="1200" dirty="0">
                          <a:solidFill>
                            <a:srgbClr val="E40313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Einfache Bedienung:</a:t>
                      </a:r>
                      <a:br>
                        <a:rPr lang="de-DE" sz="900" b="1" kern="12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</a:br>
                      <a:r>
                        <a:rPr lang="de-DE" sz="900" b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Die leicht zugängliche Konstruktion vereinfacht das Nachlegen von Etikettenmaterial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508082"/>
                  </a:ext>
                </a:extLst>
              </a:tr>
              <a:tr h="42212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+"/>
                        <a:tabLst/>
                        <a:defRPr/>
                      </a:pPr>
                      <a:r>
                        <a:rPr lang="de-DE" sz="900" b="1" kern="1200" dirty="0">
                          <a:solidFill>
                            <a:srgbClr val="E40313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Thermotransfer- oder Thermodirektverfahren:</a:t>
                      </a:r>
                      <a:br>
                        <a:rPr lang="de-DE" sz="900" b="1" kern="12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</a:br>
                      <a:r>
                        <a:rPr lang="de-DE" sz="900" b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wahlweise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311714"/>
                  </a:ext>
                </a:extLst>
              </a:tr>
              <a:tr h="42212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+"/>
                        <a:tabLst/>
                        <a:defRPr/>
                      </a:pPr>
                      <a:r>
                        <a:rPr lang="de-DE" sz="900" b="1" kern="1200" dirty="0">
                          <a:solidFill>
                            <a:srgbClr val="E40313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Selbständige</a:t>
                      </a:r>
                      <a:r>
                        <a:rPr lang="de-DE" sz="900" b="1" kern="1200" baseline="0" dirty="0">
                          <a:solidFill>
                            <a:srgbClr val="E40313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 Erkennung von Produkthöhen:</a:t>
                      </a:r>
                      <a:br>
                        <a:rPr lang="de-DE" sz="900" b="1" kern="12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</a:br>
                      <a:r>
                        <a:rPr lang="de-DE" sz="900" b="0" kern="12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D</a:t>
                      </a:r>
                      <a:r>
                        <a:rPr lang="de-DE" sz="900" b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urch integrierten variablen Hubsensor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181178"/>
                  </a:ext>
                </a:extLst>
              </a:tr>
              <a:tr h="42212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+"/>
                        <a:tabLst/>
                        <a:defRPr/>
                      </a:pPr>
                      <a:r>
                        <a:rPr lang="de-DE" sz="900" b="1" kern="1200" dirty="0">
                          <a:solidFill>
                            <a:srgbClr val="E40313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Fünf verschiedene Start-up Kits mit Stempelplatte und</a:t>
                      </a:r>
                      <a:r>
                        <a:rPr lang="de-DE" sz="900" b="1" kern="1200" baseline="0" dirty="0">
                          <a:solidFill>
                            <a:srgbClr val="E40313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 Verbrauchsmaterial:</a:t>
                      </a:r>
                      <a:br>
                        <a:rPr lang="de-DE" sz="900" b="1" kern="12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</a:br>
                      <a:r>
                        <a:rPr lang="de-DE" sz="900" b="0" kern="120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de-DE" sz="900" b="0" dirty="0">
                          <a:solidFill>
                            <a:schemeClr val="tx1"/>
                          </a:solidFill>
                          <a:latin typeface="Söhne" panose="020B0503030202060203" pitchFamily="34" charset="0"/>
                        </a:rPr>
                        <a:t>tehen für den sofortigen Start bereit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090581"/>
                  </a:ext>
                </a:extLst>
              </a:tr>
              <a:tr h="4221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endParaRPr lang="de-DE" sz="900" b="0" dirty="0">
                        <a:solidFill>
                          <a:schemeClr val="tx1"/>
                        </a:solidFill>
                        <a:latin typeface="Söhne" panose="020B050303020206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075700"/>
                  </a:ext>
                </a:extLst>
              </a:tr>
            </a:tbl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384266" y="292402"/>
            <a:ext cx="5646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E30613"/>
                </a:solidFill>
                <a:latin typeface="Söhne Breit Extrafett" panose="020B0A05030202060203" pitchFamily="34" charset="0"/>
              </a:rPr>
              <a:t>SONDERVERKAUF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779837" y="4963675"/>
            <a:ext cx="3485720" cy="299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de-DE" sz="2400" baseline="30000" dirty="0">
                <a:solidFill>
                  <a:srgbClr val="E30613"/>
                </a:solidFill>
                <a:latin typeface="Söhne Breit Extrafett" panose="020B0A05030202060203" pitchFamily="34" charset="0"/>
              </a:rPr>
              <a:t>System-Highlights</a:t>
            </a:r>
            <a:endParaRPr lang="de-DE" sz="2400" baseline="30000" dirty="0">
              <a:latin typeface="Söhne Breit Extrafett" panose="020B0A05030202060203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44286" y="4971431"/>
            <a:ext cx="3485720" cy="299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de-DE" sz="2400" baseline="30000" dirty="0">
                <a:latin typeface="Söhne Breit Extrafett" panose="020B0A05030202060203" pitchFamily="34" charset="0"/>
              </a:rPr>
              <a:t>Sonderverkauf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" t="5385" r="5495" b="5405"/>
          <a:stretch/>
        </p:blipFill>
        <p:spPr>
          <a:xfrm>
            <a:off x="3489034" y="91230"/>
            <a:ext cx="3223261" cy="3208020"/>
          </a:xfrm>
          <a:prstGeom prst="rect">
            <a:avLst/>
          </a:prstGeom>
        </p:spPr>
      </p:pic>
      <p:pic>
        <p:nvPicPr>
          <p:cNvPr id="3" name="Grafik 2" descr="Ein Bild, das Muster, Grafiken, Pixel enthält.&#10;&#10;KI-generierte Inhalte können fehlerhaft sein.">
            <a:hlinkClick r:id="rId3"/>
            <a:extLst>
              <a:ext uri="{FF2B5EF4-FFF2-40B4-BE49-F238E27FC236}">
                <a16:creationId xmlns:a16="http://schemas.microsoft.com/office/drawing/2014/main" id="{BAFBA49D-6607-14D5-52D0-B24FFD3CB3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6" y="2282289"/>
            <a:ext cx="876647" cy="87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5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160</Words>
  <Application>Microsoft Office PowerPoint</Application>
  <PresentationFormat>Benutzerdefiniert</PresentationFormat>
  <Paragraphs>23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Söhne Breit Extrafett</vt:lpstr>
      <vt:lpstr>Söhne</vt:lpstr>
      <vt:lpstr>Calibri Light</vt:lpstr>
      <vt:lpstr>Calibri</vt:lpstr>
      <vt:lpstr>Arial</vt:lpstr>
      <vt:lpstr>Wingdings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Aktion Legi-Air 2050</dc:title>
  <dc:creator>Willmeroth, Rabea</dc:creator>
  <cp:lastModifiedBy>Textor, Stephan</cp:lastModifiedBy>
  <cp:revision>71</cp:revision>
  <dcterms:created xsi:type="dcterms:W3CDTF">2024-09-05T06:17:41Z</dcterms:created>
  <dcterms:modified xsi:type="dcterms:W3CDTF">2026-09-25T06:44:21Z</dcterms:modified>
</cp:coreProperties>
</file>